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5"/>
  </p:notesMasterIdLst>
  <p:sldIdLst>
    <p:sldId id="256" r:id="rId2"/>
    <p:sldId id="272" r:id="rId3"/>
    <p:sldId id="271" r:id="rId4"/>
    <p:sldId id="262" r:id="rId5"/>
    <p:sldId id="263" r:id="rId6"/>
    <p:sldId id="268" r:id="rId7"/>
    <p:sldId id="266" r:id="rId8"/>
    <p:sldId id="264" r:id="rId9"/>
    <p:sldId id="265" r:id="rId10"/>
    <p:sldId id="270" r:id="rId11"/>
    <p:sldId id="269" r:id="rId12"/>
    <p:sldId id="258" r:id="rId13"/>
    <p:sldId id="27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012350-8665-4FFF-B453-0DBD95D607BC}" type="datetimeFigureOut">
              <a:rPr lang="en-IE" smtClean="0"/>
              <a:t>06/03/2024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D06415-9343-4F8F-BDDC-E6C7FD55C67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57549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D06415-9343-4F8F-BDDC-E6C7FD55C67A}" type="slidenum">
              <a:rPr lang="en-IE" smtClean="0"/>
              <a:t>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54055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D9F4D-FD0F-4165-8B28-04F0A8B5E529}" type="datetimeFigureOut">
              <a:rPr lang="en-IE" smtClean="0"/>
              <a:t>06/03/2024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3070C-DA0F-4246-84F2-C3C45CF81BE5}" type="slidenum">
              <a:rPr lang="en-IE" smtClean="0"/>
              <a:t>‹#›</a:t>
            </a:fld>
            <a:endParaRPr lang="en-I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0696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D9F4D-FD0F-4165-8B28-04F0A8B5E529}" type="datetimeFigureOut">
              <a:rPr lang="en-IE" smtClean="0"/>
              <a:t>06/03/2024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3070C-DA0F-4246-84F2-C3C45CF81BE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64416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D9F4D-FD0F-4165-8B28-04F0A8B5E529}" type="datetimeFigureOut">
              <a:rPr lang="en-IE" smtClean="0"/>
              <a:t>06/03/2024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3070C-DA0F-4246-84F2-C3C45CF81BE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62343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D9F4D-FD0F-4165-8B28-04F0A8B5E529}" type="datetimeFigureOut">
              <a:rPr lang="en-IE" smtClean="0"/>
              <a:t>06/03/2024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3070C-DA0F-4246-84F2-C3C45CF81BE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1511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D9F4D-FD0F-4165-8B28-04F0A8B5E529}" type="datetimeFigureOut">
              <a:rPr lang="en-IE" smtClean="0"/>
              <a:t>06/03/2024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3070C-DA0F-4246-84F2-C3C45CF81BE5}" type="slidenum">
              <a:rPr lang="en-IE" smtClean="0"/>
              <a:t>‹#›</a:t>
            </a:fld>
            <a:endParaRPr lang="en-I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5566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D9F4D-FD0F-4165-8B28-04F0A8B5E529}" type="datetimeFigureOut">
              <a:rPr lang="en-IE" smtClean="0"/>
              <a:t>06/03/2024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3070C-DA0F-4246-84F2-C3C45CF81BE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93896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D9F4D-FD0F-4165-8B28-04F0A8B5E529}" type="datetimeFigureOut">
              <a:rPr lang="en-IE" smtClean="0"/>
              <a:t>06/03/2024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3070C-DA0F-4246-84F2-C3C45CF81BE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14176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D9F4D-FD0F-4165-8B28-04F0A8B5E529}" type="datetimeFigureOut">
              <a:rPr lang="en-IE" smtClean="0"/>
              <a:t>06/03/2024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3070C-DA0F-4246-84F2-C3C45CF81BE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89024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D9F4D-FD0F-4165-8B28-04F0A8B5E529}" type="datetimeFigureOut">
              <a:rPr lang="en-IE" smtClean="0"/>
              <a:t>06/03/2024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3070C-DA0F-4246-84F2-C3C45CF81BE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18608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AAD9F4D-FD0F-4165-8B28-04F0A8B5E529}" type="datetimeFigureOut">
              <a:rPr lang="en-IE" smtClean="0"/>
              <a:t>06/03/2024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13070C-DA0F-4246-84F2-C3C45CF81BE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64205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D9F4D-FD0F-4165-8B28-04F0A8B5E529}" type="datetimeFigureOut">
              <a:rPr lang="en-IE" smtClean="0"/>
              <a:t>06/03/2024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3070C-DA0F-4246-84F2-C3C45CF81BE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9460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AAD9F4D-FD0F-4165-8B28-04F0A8B5E529}" type="datetimeFigureOut">
              <a:rPr lang="en-IE" smtClean="0"/>
              <a:t>06/03/2024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713070C-DA0F-4246-84F2-C3C45CF81BE5}" type="slidenum">
              <a:rPr lang="en-IE" smtClean="0"/>
              <a:t>‹#›</a:t>
            </a:fld>
            <a:endParaRPr lang="en-I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4922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F7FF5-8411-3C7E-9D89-CC79BA6442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8439" y="1183059"/>
            <a:ext cx="11755120" cy="2245941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SPATIAL DATABASE PROJECT</a:t>
            </a:r>
            <a:endParaRPr lang="en-IE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C74B7A-D1D5-6D66-58CB-4E1E033009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700010"/>
            <a:ext cx="9144000" cy="1655762"/>
          </a:xfrm>
        </p:spPr>
        <p:txBody>
          <a:bodyPr>
            <a:normAutofit/>
          </a:bodyPr>
          <a:lstStyle/>
          <a:p>
            <a:r>
              <a:rPr lang="en-US" sz="3200" b="1" dirty="0"/>
              <a:t>GENERAL TRANSPORTATION SERVICES ANALYSIS</a:t>
            </a:r>
            <a:endParaRPr lang="en-IE" sz="3200" b="1" dirty="0"/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936DDB3-25DD-43BC-03E2-9541EB6AEB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1368" y="535577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237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65"/>
    </mc:Choice>
    <mc:Fallback xmlns="">
      <p:transition spd="slow" advTm="117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6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FB6492E-CBAA-3024-0DDA-D6A7C2FEE915}"/>
              </a:ext>
            </a:extLst>
          </p:cNvPr>
          <p:cNvSpPr txBox="1">
            <a:spLocks/>
          </p:cNvSpPr>
          <p:nvPr/>
        </p:nvSpPr>
        <p:spPr>
          <a:xfrm>
            <a:off x="356656" y="286603"/>
            <a:ext cx="11225744" cy="12983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dirty="0"/>
              <a:t>POINT IN POLYGON ANALYSIS (COUNT)</a:t>
            </a:r>
            <a:endParaRPr lang="en-I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47E5A9-DD24-4A97-8553-0E4C12F1B707}"/>
              </a:ext>
            </a:extLst>
          </p:cNvPr>
          <p:cNvSpPr txBox="1"/>
          <p:nvPr/>
        </p:nvSpPr>
        <p:spPr>
          <a:xfrm>
            <a:off x="629920" y="2042160"/>
            <a:ext cx="44500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37415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30 </a:t>
            </a:r>
            <a:r>
              <a:rPr lang="en-GB" sz="2400" b="0" i="0" dirty="0">
                <a:solidFill>
                  <a:srgbClr val="374151"/>
                </a:solidFill>
                <a:effectLst/>
                <a:latin typeface="+mj-lt"/>
              </a:rPr>
              <a:t>Electoral Divisions in Dublin have more than 100 bus stops.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374151"/>
                </a:solidFill>
                <a:latin typeface="+mj-lt"/>
                <a:ea typeface="Calibri Light" panose="020F0302020204030204" pitchFamily="34" charset="0"/>
                <a:cs typeface="Calibri Light" panose="020F0302020204030204" pitchFamily="34" charset="0"/>
              </a:rPr>
              <a:t>146 </a:t>
            </a:r>
            <a:r>
              <a:rPr lang="en-GB" sz="2400" b="0" i="0" dirty="0">
                <a:solidFill>
                  <a:srgbClr val="374151"/>
                </a:solidFill>
                <a:effectLst/>
                <a:latin typeface="+mj-lt"/>
              </a:rPr>
              <a:t>Electoral Divisions have less than 10 bus stops.</a:t>
            </a:r>
            <a:endParaRPr lang="en-GB" sz="2400" dirty="0">
              <a:solidFill>
                <a:srgbClr val="37415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E" sz="24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43EBDE-1F06-1C8C-492D-FD95C52DC5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1303" y="1239520"/>
            <a:ext cx="5991097" cy="4787967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5FD1ADA-673D-AEAD-E34A-D22FAB28BB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2875" y="541788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93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031"/>
    </mc:Choice>
    <mc:Fallback xmlns="">
      <p:transition spd="slow" advTm="310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3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FB6492E-CBAA-3024-0DDA-D6A7C2FEE915}"/>
              </a:ext>
            </a:extLst>
          </p:cNvPr>
          <p:cNvSpPr txBox="1">
            <a:spLocks/>
          </p:cNvSpPr>
          <p:nvPr/>
        </p:nvSpPr>
        <p:spPr>
          <a:xfrm>
            <a:off x="356656" y="286603"/>
            <a:ext cx="11225744" cy="146091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dirty="0"/>
              <a:t>POINT IN POLYGON ANALYSIS (DENSITY)</a:t>
            </a:r>
            <a:endParaRPr lang="en-I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47E5A9-DD24-4A97-8553-0E4C12F1B707}"/>
              </a:ext>
            </a:extLst>
          </p:cNvPr>
          <p:cNvSpPr txBox="1"/>
          <p:nvPr/>
        </p:nvSpPr>
        <p:spPr>
          <a:xfrm>
            <a:off x="767608" y="2946400"/>
            <a:ext cx="52019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400" b="0" i="0" dirty="0">
                <a:solidFill>
                  <a:srgbClr val="374151"/>
                </a:solidFill>
                <a:effectLst/>
                <a:latin typeface="+mj-lt"/>
              </a:rPr>
              <a:t>South City Electoral Division has the highest density of bus stops per square kilometre.</a:t>
            </a:r>
            <a:endParaRPr lang="en-IE" sz="2400" dirty="0">
              <a:latin typeface="+mj-lt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BD2E1D-A7BD-4584-1107-3BF63E4641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605279"/>
            <a:ext cx="5596276" cy="4288837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E8D17F2-F456-2DCB-F9B3-2C186F7372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7608" y="558931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24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476"/>
    </mc:Choice>
    <mc:Fallback xmlns="">
      <p:transition spd="slow" advTm="164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7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67FA7-12FF-C04B-3F6F-B40F999F4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  <a:endParaRPr lang="en-I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2DA7A5B-4EB4-C5DF-CCD8-5A83D1015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3"/>
            <a:ext cx="10556004" cy="4725664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400" dirty="0">
                <a:latin typeface="+mj-lt"/>
                <a:ea typeface="Calibri Light" panose="020F0302020204030204" pitchFamily="34" charset="0"/>
                <a:cs typeface="Calibri Light" panose="020F0302020204030204" pitchFamily="34" charset="0"/>
              </a:rPr>
              <a:t> Central Hub Identification: Clock Tower emerges as a central hub for multiple bus routes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 The focus of analysis was shifted to Dublin as the bus stop concentration is higher.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dirty="0">
                <a:latin typeface="+mj-lt"/>
              </a:rPr>
              <a:t> Metropolitan Influence: Major urban centres have significant bus service network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dirty="0">
                <a:latin typeface="+mj-lt"/>
              </a:rPr>
              <a:t> Spatial Distribution: Spatial analysis provided insights into areas with greater public transportation accessibility.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dirty="0">
                <a:latin typeface="+mj-lt"/>
              </a:rPr>
              <a:t> Bus Frequency Patterns: Potentially identified areas with high demand or connectivity.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dirty="0">
                <a:latin typeface="+mj-lt"/>
              </a:rPr>
              <a:t> Can help in future transportation planning, allowing authorities to optimize bus routes, improve accessibility, and enhance efficiency of public transportation system.</a:t>
            </a:r>
            <a:endParaRPr lang="en-IE" sz="2400" dirty="0">
              <a:latin typeface="+mj-lt"/>
            </a:endParaRPr>
          </a:p>
        </p:txBody>
      </p:sp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C1C35DC-14AD-628B-EF88-687FD70390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3916" y="5676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48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8"/>
    </mc:Choice>
    <mc:Fallback xmlns="">
      <p:transition spd="slow" advTm="9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30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0864C3-DA89-016F-65C9-59808D4DB065}"/>
              </a:ext>
            </a:extLst>
          </p:cNvPr>
          <p:cNvSpPr txBox="1"/>
          <p:nvPr/>
        </p:nvSpPr>
        <p:spPr>
          <a:xfrm>
            <a:off x="6441440" y="4500880"/>
            <a:ext cx="51917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orte" panose="03060902040502070203" pitchFamily="66" charset="0"/>
              </a:rPr>
              <a:t>THANK YOU</a:t>
            </a:r>
            <a:endParaRPr lang="en-IE" sz="6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Forte" panose="0306090204050207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7861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3E9FB-630B-09C7-965C-0E1B3D3B9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2400" y="185003"/>
            <a:ext cx="9580880" cy="1450757"/>
          </a:xfrm>
        </p:spPr>
        <p:txBody>
          <a:bodyPr/>
          <a:lstStyle/>
          <a:p>
            <a:r>
              <a:rPr lang="en-GB" dirty="0"/>
              <a:t>ANALYSIS OF BUS SERVICES IN IRELAND</a:t>
            </a:r>
            <a:endParaRPr lang="en-I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90DDBC-960F-98A6-1E68-F4D7DA6ED716}"/>
              </a:ext>
            </a:extLst>
          </p:cNvPr>
          <p:cNvSpPr txBox="1"/>
          <p:nvPr/>
        </p:nvSpPr>
        <p:spPr>
          <a:xfrm>
            <a:off x="1127760" y="2235200"/>
            <a:ext cx="100482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i="0" dirty="0">
                <a:solidFill>
                  <a:srgbClr val="374151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Aimed to analyse the bus services across Ireland for enhanced understanding and insights. </a:t>
            </a:r>
          </a:p>
          <a:p>
            <a:endParaRPr lang="en-GB" sz="2400" b="0" i="0" dirty="0">
              <a:solidFill>
                <a:srgbClr val="374151"/>
              </a:solidFill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GB" sz="2400" dirty="0">
                <a:solidFill>
                  <a:srgbClr val="37415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Objectives:</a:t>
            </a:r>
            <a:endParaRPr lang="en-GB" sz="2400" b="0" i="0" dirty="0">
              <a:solidFill>
                <a:srgbClr val="374151"/>
              </a:solidFill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Evaluate Bus Stop Distribution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Route Frequency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Bus Stop Density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Geospatial Relationships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24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6454682-47C5-EDD9-3D7F-6082965B01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0223" y="554842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331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956"/>
    </mc:Choice>
    <mc:Fallback xmlns="">
      <p:transition spd="slow" advTm="299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5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5F800-4481-38AF-56C3-DD9365701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308517"/>
          </a:xfrm>
        </p:spPr>
        <p:txBody>
          <a:bodyPr/>
          <a:lstStyle/>
          <a:p>
            <a:pPr algn="ctr"/>
            <a:r>
              <a:rPr lang="en-US" dirty="0"/>
              <a:t>DATA PREPARATION</a:t>
            </a:r>
            <a:endParaRPr lang="en-IE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3EFC619-6D82-229A-4E2C-E33770B97DFB}"/>
              </a:ext>
            </a:extLst>
          </p:cNvPr>
          <p:cNvGrpSpPr/>
          <p:nvPr/>
        </p:nvGrpSpPr>
        <p:grpSpPr>
          <a:xfrm>
            <a:off x="585878" y="2839720"/>
            <a:ext cx="10929171" cy="2047240"/>
            <a:chOff x="735438" y="2571706"/>
            <a:chExt cx="10623149" cy="1714588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7D54A49-E9C3-902D-1CAE-A25F4B0057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5438" y="2865060"/>
              <a:ext cx="1669167" cy="78629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086266B-6258-5BAA-9B9F-21FDF4EB9A2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34738" y="2834640"/>
              <a:ext cx="2290192" cy="941727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281FE5F-C479-5679-EB1A-BDF82ADAFAC2}"/>
                </a:ext>
              </a:extLst>
            </p:cNvPr>
            <p:cNvSpPr txBox="1"/>
            <p:nvPr/>
          </p:nvSpPr>
          <p:spPr>
            <a:xfrm>
              <a:off x="6136640" y="2834640"/>
              <a:ext cx="267208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Exported the layer as PostgreSQL Dump SQL file</a:t>
              </a:r>
              <a:endParaRPr lang="en-IE" sz="2000" b="1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61A493A-1DF7-0F54-B23C-54090B0EA36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358234" y="2571706"/>
              <a:ext cx="2000353" cy="1714588"/>
            </a:xfrm>
            <a:prstGeom prst="rect">
              <a:avLst/>
            </a:prstGeom>
          </p:spPr>
        </p:pic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8467AE41-D030-9100-125C-3BAC18F08E71}"/>
                </a:ext>
              </a:extLst>
            </p:cNvPr>
            <p:cNvCxnSpPr/>
            <p:nvPr/>
          </p:nvCxnSpPr>
          <p:spPr>
            <a:xfrm>
              <a:off x="2519094" y="3315663"/>
              <a:ext cx="386666" cy="0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866372B-4553-B691-630C-2982287E4FC1}"/>
                </a:ext>
              </a:extLst>
            </p:cNvPr>
            <p:cNvCxnSpPr/>
            <p:nvPr/>
          </p:nvCxnSpPr>
          <p:spPr>
            <a:xfrm>
              <a:off x="5648667" y="3298846"/>
              <a:ext cx="386666" cy="0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786FFE6-FEAC-411C-5D0E-97B21F6B42A3}"/>
                </a:ext>
              </a:extLst>
            </p:cNvPr>
            <p:cNvCxnSpPr/>
            <p:nvPr/>
          </p:nvCxnSpPr>
          <p:spPr>
            <a:xfrm>
              <a:off x="8788107" y="3258206"/>
              <a:ext cx="38666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EBCD724-FD4C-6A79-2D37-BBD23066A4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92480" y="541889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774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699"/>
    </mc:Choice>
    <mc:Fallback xmlns="">
      <p:transition spd="slow" advTm="276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88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FB6492E-CBAA-3024-0DDA-D6A7C2FEE915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6091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/>
              <a:t>BUS STOP DISTRIBUTION IN IRELAND</a:t>
            </a:r>
            <a:endParaRPr lang="en-IE" dirty="0"/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40FF898F-4B2E-6E1F-0EDD-873E31B368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9920" y="1628831"/>
            <a:ext cx="5913120" cy="4480560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D2E0F8A-0C12-9AEF-95CC-926B218825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2480" y="564411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952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236"/>
    </mc:Choice>
    <mc:Fallback xmlns="">
      <p:transition spd="slow" advTm="212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3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FB6492E-CBAA-3024-0DDA-D6A7C2FEE915}"/>
              </a:ext>
            </a:extLst>
          </p:cNvPr>
          <p:cNvSpPr txBox="1">
            <a:spLocks/>
          </p:cNvSpPr>
          <p:nvPr/>
        </p:nvSpPr>
        <p:spPr>
          <a:xfrm>
            <a:off x="690880" y="286603"/>
            <a:ext cx="10891520" cy="146091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/>
              <a:t>BUS HUB – CENTRES OF TRANSIT ACTIVITY</a:t>
            </a:r>
            <a:endParaRPr lang="en-IE" dirty="0"/>
          </a:p>
        </p:txBody>
      </p:sp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4BA19D62-53D5-E1C6-53B3-198A380E9C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2817" y="3323162"/>
            <a:ext cx="3483824" cy="28722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47E5A9-DD24-4A97-8553-0E4C12F1B707}"/>
              </a:ext>
            </a:extLst>
          </p:cNvPr>
          <p:cNvSpPr txBox="1"/>
          <p:nvPr/>
        </p:nvSpPr>
        <p:spPr>
          <a:xfrm>
            <a:off x="568960" y="1645920"/>
            <a:ext cx="77724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The Clock Tower at Waterford County stands out as a central hub for multiple bus routes.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Dublin County emerges as the central hotspot for public transportation, with the highest number of bus stops in the country.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>
              <a:solidFill>
                <a:srgbClr val="37415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24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BE1613-2A59-A606-25DF-F5EC4694E0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49360" y="1646763"/>
            <a:ext cx="2985984" cy="2872253"/>
          </a:xfrm>
          <a:prstGeom prst="rect">
            <a:avLst/>
          </a:prstGeom>
        </p:spPr>
      </p:pic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77133FC-34FE-DF43-707E-4765BF14F4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42753" y="537809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084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748"/>
    </mc:Choice>
    <mc:Fallback xmlns="">
      <p:transition spd="slow" advTm="357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4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FB6492E-CBAA-3024-0DDA-D6A7C2FEE915}"/>
              </a:ext>
            </a:extLst>
          </p:cNvPr>
          <p:cNvSpPr txBox="1">
            <a:spLocks/>
          </p:cNvSpPr>
          <p:nvPr/>
        </p:nvSpPr>
        <p:spPr>
          <a:xfrm>
            <a:off x="356656" y="286604"/>
            <a:ext cx="11225744" cy="113825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dirty="0"/>
              <a:t>UNDERSTANDING BUS STOP DISTANCES</a:t>
            </a:r>
            <a:endParaRPr lang="en-I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47E5A9-DD24-4A97-8553-0E4C12F1B707}"/>
              </a:ext>
            </a:extLst>
          </p:cNvPr>
          <p:cNvSpPr txBox="1"/>
          <p:nvPr/>
        </p:nvSpPr>
        <p:spPr>
          <a:xfrm>
            <a:off x="683555" y="2132481"/>
            <a:ext cx="475071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400" dirty="0">
                <a:solidFill>
                  <a:srgbClr val="37415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Bus stops between </a:t>
            </a:r>
            <a:r>
              <a:rPr lang="en-GB" sz="2400" dirty="0" err="1">
                <a:solidFill>
                  <a:srgbClr val="37415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Goleen</a:t>
            </a:r>
            <a:r>
              <a:rPr lang="en-GB" sz="2400" dirty="0">
                <a:solidFill>
                  <a:srgbClr val="37415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County Cork, and Malin Head, County Donegal are among the farthest, separated by approximately 460 km.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sz="2400" dirty="0">
              <a:solidFill>
                <a:srgbClr val="37415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sz="2400" dirty="0">
              <a:solidFill>
                <a:srgbClr val="37415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E" sz="24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C77583D-14CE-C3F1-740B-A3BA32474E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8521"/>
          <a:stretch/>
        </p:blipFill>
        <p:spPr>
          <a:xfrm>
            <a:off x="5717245" y="1962116"/>
            <a:ext cx="5791200" cy="1207624"/>
          </a:xfrm>
          <a:prstGeom prst="rect">
            <a:avLst/>
          </a:prstGeom>
        </p:spPr>
      </p:pic>
      <p:sp>
        <p:nvSpPr>
          <p:cNvPr id="15" name="Rectangle 6">
            <a:extLst>
              <a:ext uri="{FF2B5EF4-FFF2-40B4-BE49-F238E27FC236}">
                <a16:creationId xmlns:a16="http://schemas.microsoft.com/office/drawing/2014/main" id="{79FF1973-DFE6-F15D-6262-855DFAC7CD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37719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9BE2EBD-BDE0-55A3-6773-89948EC86D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1307" y="3688260"/>
            <a:ext cx="6286823" cy="1809843"/>
          </a:xfrm>
          <a:prstGeom prst="rect">
            <a:avLst/>
          </a:prstGeom>
        </p:spPr>
      </p:pic>
      <p:pic>
        <p:nvPicPr>
          <p:cNvPr id="1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5774FED-E153-0E19-EDA5-ABE42A6FCD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83555" y="561221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422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16"/>
    </mc:Choice>
    <mc:Fallback xmlns="">
      <p:transition spd="slow" advTm="270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1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FB6492E-CBAA-3024-0DDA-D6A7C2FEE915}"/>
              </a:ext>
            </a:extLst>
          </p:cNvPr>
          <p:cNvSpPr txBox="1">
            <a:spLocks/>
          </p:cNvSpPr>
          <p:nvPr/>
        </p:nvSpPr>
        <p:spPr>
          <a:xfrm>
            <a:off x="690880" y="286603"/>
            <a:ext cx="10891520" cy="146091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/>
              <a:t>VECTOR GRID ANALYSIS</a:t>
            </a:r>
            <a:endParaRPr lang="en-I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47E5A9-DD24-4A97-8553-0E4C12F1B707}"/>
              </a:ext>
            </a:extLst>
          </p:cNvPr>
          <p:cNvSpPr txBox="1"/>
          <p:nvPr/>
        </p:nvSpPr>
        <p:spPr>
          <a:xfrm>
            <a:off x="599440" y="2275840"/>
            <a:ext cx="58724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Using a uniform vector grid for precise analysis, to rule out the influence of varying polygon sizes in different counties.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37415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</a:t>
            </a:r>
            <a:r>
              <a:rPr lang="en-GB" sz="2400" b="0" i="0" dirty="0">
                <a:solidFill>
                  <a:srgbClr val="374151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nalysis reveals major urban centres such as Cork, Limerick, Dublin, Wicklow, and Kildare exhibit higher concentrations of bus stops.</a:t>
            </a:r>
          </a:p>
          <a:p>
            <a:endParaRPr lang="en-GB" sz="2400" dirty="0">
              <a:solidFill>
                <a:srgbClr val="37415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24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8D24E0-5AB3-4457-0965-AF3E88A861F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203" t="974" r="7334"/>
          <a:stretch/>
        </p:blipFill>
        <p:spPr>
          <a:xfrm>
            <a:off x="6606415" y="1747520"/>
            <a:ext cx="5259409" cy="4111152"/>
          </a:xfrm>
          <a:prstGeom prst="rect">
            <a:avLst/>
          </a:prstGeom>
        </p:spPr>
      </p:pic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1CF38F3-ECFC-28F4-DDA0-62D23D668F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0344" y="54633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710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988"/>
    </mc:Choice>
    <mc:Fallback xmlns="">
      <p:transition spd="slow" advTm="239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8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FB6492E-CBAA-3024-0DDA-D6A7C2FEE915}"/>
              </a:ext>
            </a:extLst>
          </p:cNvPr>
          <p:cNvSpPr txBox="1">
            <a:spLocks/>
          </p:cNvSpPr>
          <p:nvPr/>
        </p:nvSpPr>
        <p:spPr>
          <a:xfrm>
            <a:off x="356656" y="286603"/>
            <a:ext cx="11225744" cy="23143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dirty="0"/>
              <a:t>FOCUSED ANALYSIS – </a:t>
            </a:r>
          </a:p>
          <a:p>
            <a:pPr algn="ctr">
              <a:lnSpc>
                <a:spcPct val="100000"/>
              </a:lnSpc>
            </a:pPr>
            <a:r>
              <a:rPr lang="en-GB" dirty="0"/>
              <a:t>DUBLIN ELECTORAL DIVISIONS</a:t>
            </a:r>
            <a:endParaRPr lang="en-I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47E5A9-DD24-4A97-8553-0E4C12F1B707}"/>
              </a:ext>
            </a:extLst>
          </p:cNvPr>
          <p:cNvSpPr txBox="1"/>
          <p:nvPr/>
        </p:nvSpPr>
        <p:spPr>
          <a:xfrm>
            <a:off x="629919" y="2062480"/>
            <a:ext cx="65707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b="0" i="0" dirty="0">
                <a:solidFill>
                  <a:srgbClr val="374151"/>
                </a:solidFill>
                <a:effectLst/>
                <a:latin typeface="+mj-lt"/>
              </a:rPr>
              <a:t>Utilizing heatmap analysis helped to get a clear understanding on the concentration spread of bus stops in Ireland.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374151"/>
                </a:solidFill>
                <a:latin typeface="+mj-lt"/>
                <a:ea typeface="Calibri Light" panose="020F0302020204030204" pitchFamily="34" charset="0"/>
                <a:cs typeface="Calibri Light" panose="020F0302020204030204" pitchFamily="34" charset="0"/>
              </a:rPr>
              <a:t>Findings</a:t>
            </a:r>
            <a:r>
              <a:rPr lang="en-GB" sz="2400" dirty="0">
                <a:solidFill>
                  <a:srgbClr val="374151"/>
                </a:solidFill>
                <a:latin typeface="Söhne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GB" sz="2400" dirty="0">
                <a:solidFill>
                  <a:srgbClr val="37415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reveal a higher density of bus stops within Dublin’s electoral divisions.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24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FCD2FC1E-2652-A7E2-8018-E630D15A84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5300" y="4370804"/>
            <a:ext cx="4381725" cy="12827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FF6E66-6081-9D70-8FEA-EC40B2E6D5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3779" y="2174240"/>
            <a:ext cx="4381725" cy="3569462"/>
          </a:xfrm>
          <a:prstGeom prst="rect">
            <a:avLst/>
          </a:prstGeom>
        </p:spPr>
      </p:pic>
      <p:pic>
        <p:nvPicPr>
          <p:cNvPr id="1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3F67E34-8B67-29F1-D8E5-A28D6D8A5C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9919" y="543890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958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27"/>
    </mc:Choice>
    <mc:Fallback xmlns="">
      <p:transition spd="slow" advTm="178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89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FB6492E-CBAA-3024-0DDA-D6A7C2FEE915}"/>
              </a:ext>
            </a:extLst>
          </p:cNvPr>
          <p:cNvSpPr txBox="1">
            <a:spLocks/>
          </p:cNvSpPr>
          <p:nvPr/>
        </p:nvSpPr>
        <p:spPr>
          <a:xfrm>
            <a:off x="356656" y="286603"/>
            <a:ext cx="11225744" cy="146091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dirty="0"/>
              <a:t>UNDERSTANDING BUS DEPARTURES PATTERNS</a:t>
            </a:r>
            <a:endParaRPr lang="en-I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47E5A9-DD24-4A97-8553-0E4C12F1B707}"/>
              </a:ext>
            </a:extLst>
          </p:cNvPr>
          <p:cNvSpPr txBox="1"/>
          <p:nvPr/>
        </p:nvSpPr>
        <p:spPr>
          <a:xfrm>
            <a:off x="629920" y="2042160"/>
            <a:ext cx="109524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400" dirty="0">
                <a:solidFill>
                  <a:srgbClr val="37415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Findings reveal insights to help optimize schedules by identifying trips with the highest concentration of buses departing from the same stop at nearly the same time.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E" sz="24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AD97A91-6D1F-9AAB-284E-BA6264833B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7908" y="3858230"/>
            <a:ext cx="3537132" cy="177809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F05F5BA-3ECB-E0E5-CF3C-615FBE0118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1300" y="2982646"/>
            <a:ext cx="4147340" cy="2900085"/>
          </a:xfrm>
          <a:prstGeom prst="rect">
            <a:avLst/>
          </a:prstGeom>
        </p:spPr>
      </p:pic>
      <p:pic>
        <p:nvPicPr>
          <p:cNvPr id="1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0223DD4-B7DD-6BD7-7FF6-670CDE429B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8326" y="533152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373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604"/>
    </mc:Choice>
    <mc:Fallback xmlns="">
      <p:transition spd="slow" advTm="366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04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46464A"/>
      </a:dk2>
      <a:lt2>
        <a:srgbClr val="D1D9E1"/>
      </a:lt2>
      <a:accent1>
        <a:srgbClr val="6F6F74"/>
      </a:accent1>
      <a:accent2>
        <a:srgbClr val="A7B789"/>
      </a:accent2>
      <a:accent3>
        <a:srgbClr val="BEAE98"/>
      </a:accent3>
      <a:accent4>
        <a:srgbClr val="92A9B9"/>
      </a:accent4>
      <a:accent5>
        <a:srgbClr val="9C8265"/>
      </a:accent5>
      <a:accent6>
        <a:srgbClr val="8D6974"/>
      </a:accent6>
      <a:hlink>
        <a:srgbClr val="67AABF"/>
      </a:hlink>
      <a:folHlink>
        <a:srgbClr val="B1B5AB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BAB94BD4-5D6D-4148-AB57-A4CCF1FD4E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2004</TotalTime>
  <Words>406</Words>
  <Application>Microsoft Office PowerPoint</Application>
  <PresentationFormat>Widescreen</PresentationFormat>
  <Paragraphs>43</Paragraphs>
  <Slides>13</Slides>
  <Notes>1</Notes>
  <HiddenSlides>0</HiddenSlides>
  <MMClips>12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Forte</vt:lpstr>
      <vt:lpstr>Söhne</vt:lpstr>
      <vt:lpstr>Retrospect</vt:lpstr>
      <vt:lpstr>SPATIAL DATABASE PROJECT</vt:lpstr>
      <vt:lpstr>ANALYSIS OF BUS SERVICES IN IRELAND</vt:lpstr>
      <vt:lpstr>DATA PREPARATION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CS621 PROJECT</dc:title>
  <dc:creator>JOSHNA MARY JOSE</dc:creator>
  <cp:lastModifiedBy>JOSHNA MARY JOSE</cp:lastModifiedBy>
  <cp:revision>4</cp:revision>
  <dcterms:created xsi:type="dcterms:W3CDTF">2024-01-11T16:48:20Z</dcterms:created>
  <dcterms:modified xsi:type="dcterms:W3CDTF">2024-03-06T07:52:03Z</dcterms:modified>
</cp:coreProperties>
</file>

<file path=docProps/thumbnail.jpeg>
</file>